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6"/>
  </p:notesMasterIdLst>
  <p:sldIdLst>
    <p:sldId id="256" r:id="rId2"/>
    <p:sldId id="257" r:id="rId3"/>
    <p:sldId id="258" r:id="rId4"/>
    <p:sldId id="260" r:id="rId5"/>
    <p:sldId id="269" r:id="rId6"/>
    <p:sldId id="262" r:id="rId7"/>
    <p:sldId id="263" r:id="rId8"/>
    <p:sldId id="264" r:id="rId9"/>
    <p:sldId id="265" r:id="rId10"/>
    <p:sldId id="267" r:id="rId11"/>
    <p:sldId id="272" r:id="rId12"/>
    <p:sldId id="270" r:id="rId13"/>
    <p:sldId id="268" r:id="rId14"/>
    <p:sldId id="271"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8" d="100"/>
          <a:sy n="68" d="100"/>
        </p:scale>
        <p:origin x="1446" y="4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mp>
</file>

<file path=ppt/media/image11.png>
</file>

<file path=ppt/media/image12.png>
</file>

<file path=ppt/media/image13.jpeg>
</file>

<file path=ppt/media/image2.png>
</file>

<file path=ppt/media/image3.png>
</file>

<file path=ppt/media/image4.tmp>
</file>

<file path=ppt/media/image5.tmp>
</file>

<file path=ppt/media/image6.tmp>
</file>

<file path=ppt/media/image7.tmp>
</file>

<file path=ppt/media/image8.tmp>
</file>

<file path=ppt/media/image9.tmp>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159B3AC-C2DF-45AE-BD14-0259F646671E}" type="datetimeFigureOut">
              <a:rPr lang="en-US" smtClean="0"/>
              <a:t>8/31/2024</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3AD8168-3FA5-4456-96CD-5F78A1D193F1}" type="slidenum">
              <a:rPr lang="en-US" smtClean="0"/>
              <a:t>‹#›</a:t>
            </a:fld>
            <a:endParaRPr lang="en-US" dirty="0"/>
          </a:p>
        </p:txBody>
      </p:sp>
    </p:spTree>
    <p:extLst>
      <p:ext uri="{BB962C8B-B14F-4D97-AF65-F5344CB8AC3E}">
        <p14:creationId xmlns:p14="http://schemas.microsoft.com/office/powerpoint/2010/main" val="8170827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3AD8168-3FA5-4456-96CD-5F78A1D193F1}" type="slidenum">
              <a:rPr lang="en-US" smtClean="0"/>
              <a:t>6</a:t>
            </a:fld>
            <a:endParaRPr lang="en-US" dirty="0"/>
          </a:p>
        </p:txBody>
      </p:sp>
    </p:spTree>
    <p:extLst>
      <p:ext uri="{BB962C8B-B14F-4D97-AF65-F5344CB8AC3E}">
        <p14:creationId xmlns:p14="http://schemas.microsoft.com/office/powerpoint/2010/main" val="4049238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422031" y="1371600"/>
            <a:ext cx="82296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a:t>Click to edit Master title style</a:t>
            </a:r>
          </a:p>
        </p:txBody>
      </p:sp>
      <p:sp>
        <p:nvSpPr>
          <p:cNvPr id="28" name="Date Placeholder 27"/>
          <p:cNvSpPr>
            <a:spLocks noGrp="1"/>
          </p:cNvSpPr>
          <p:nvPr>
            <p:ph type="dt" sz="half" idx="10"/>
          </p:nvPr>
        </p:nvSpPr>
        <p:spPr/>
        <p:txBody>
          <a:bodyPr/>
          <a:lstStyle/>
          <a:p>
            <a:fld id="{648FAAEE-F167-416D-9368-C8AD1A30E8F9}" type="datetimeFigureOut">
              <a:rPr lang="en-US" smtClean="0"/>
              <a:t>8/31/2024</a:t>
            </a:fld>
            <a:endParaRPr lang="en-US" dirty="0"/>
          </a:p>
        </p:txBody>
      </p:sp>
      <p:sp>
        <p:nvSpPr>
          <p:cNvPr id="17" name="Footer Placeholder 16"/>
          <p:cNvSpPr>
            <a:spLocks noGrp="1"/>
          </p:cNvSpPr>
          <p:nvPr>
            <p:ph type="ftr" sz="quarter" idx="11"/>
          </p:nvPr>
        </p:nvSpPr>
        <p:spPr/>
        <p:txBody>
          <a:bodyPr/>
          <a:lstStyle/>
          <a:p>
            <a:endParaRPr lang="en-US" dirty="0"/>
          </a:p>
        </p:txBody>
      </p:sp>
      <p:sp>
        <p:nvSpPr>
          <p:cNvPr id="29" name="Slide Number Placeholder 28"/>
          <p:cNvSpPr>
            <a:spLocks noGrp="1"/>
          </p:cNvSpPr>
          <p:nvPr>
            <p:ph type="sldNum" sz="quarter" idx="12"/>
          </p:nvPr>
        </p:nvSpPr>
        <p:spPr/>
        <p:txBody>
          <a:bodyPr/>
          <a:lstStyle/>
          <a:p>
            <a:fld id="{A4F037AF-D9F6-49D2-80B7-C714F69035E7}" type="slidenum">
              <a:rPr lang="en-US" smtClean="0"/>
              <a:t>‹#›</a:t>
            </a:fld>
            <a:endParaRPr lang="en-US" dirty="0"/>
          </a:p>
        </p:txBody>
      </p:sp>
      <p:sp>
        <p:nvSpPr>
          <p:cNvPr id="9" name="Subtitle 8"/>
          <p:cNvSpPr>
            <a:spLocks noGrp="1"/>
          </p:cNvSpPr>
          <p:nvPr>
            <p:ph type="subTitle" idx="1"/>
          </p:nvPr>
        </p:nvSpPr>
        <p:spPr>
          <a:xfrm>
            <a:off x="1371600" y="3331698"/>
            <a:ext cx="6400800" cy="1752600"/>
          </a:xfrm>
        </p:spPr>
        <p:txBody>
          <a:bodyPr/>
          <a:lstStyle>
            <a:lvl1pPr marL="0" indent="0" algn="ct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48FAAEE-F167-416D-9368-C8AD1A30E8F9}" type="datetimeFigureOut">
              <a:rPr lang="en-US" smtClean="0"/>
              <a:t>8/31/2024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F037AF-D9F6-49D2-80B7-C714F69035E7}"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48FAAEE-F167-416D-9368-C8AD1A30E8F9}" type="datetimeFigureOut">
              <a:rPr lang="en-US" smtClean="0"/>
              <a:t>8/31/2024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F037AF-D9F6-49D2-80B7-C714F69035E7}"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648FAAEE-F167-416D-9368-C8AD1A30E8F9}" type="datetimeFigureOut">
              <a:rPr lang="en-US" smtClean="0"/>
              <a:t>8/31/2024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F037AF-D9F6-49D2-80B7-C714F69035E7}"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609600"/>
            <a:ext cx="7086600" cy="1828800"/>
          </a:xfrm>
        </p:spPr>
        <p:txBody>
          <a:bodyPr vert="horz" bIns="0" anchor="b">
            <a:noAutofit/>
            <a:scene3d>
              <a:camera prst="orthographicFront"/>
              <a:lightRig rig="soft" dir="t">
                <a:rot lat="0" lon="0" rev="17220000"/>
              </a:lightRig>
            </a:scene3d>
            <a:sp3d prstMaterial="softEdge">
              <a:bevelT w="38100" h="38100"/>
              <a:contourClr>
                <a:schemeClr val="tx2">
                  <a:shade val="50000"/>
                </a:schemeClr>
              </a:contourClr>
            </a:sp3d>
          </a:bodyPr>
          <a:lstStyle>
            <a:lvl1pPr algn="l" rtl="0">
              <a:spcBef>
                <a:spcPct val="0"/>
              </a:spcBef>
              <a:buNone/>
              <a:defRPr sz="4800" b="1" cap="none" baseline="0">
                <a:ln w="6350">
                  <a:noFill/>
                </a:ln>
                <a:solidFill>
                  <a:schemeClr val="accent1">
                    <a:tint val="90000"/>
                    <a:satMod val="120000"/>
                  </a:schemeClr>
                </a:solidFill>
                <a:effectLst>
                  <a:outerShdw blurRad="114300" dist="101600" dir="2700000" algn="tl" rotWithShape="0">
                    <a:srgbClr val="000000">
                      <a:alpha val="40000"/>
                    </a:srgbClr>
                  </a:outerShdw>
                </a:effectLst>
                <a:latin typeface="+mj-lt"/>
                <a:ea typeface="+mj-ea"/>
                <a:cs typeface="+mj-cs"/>
              </a:defRPr>
            </a:lvl1pPr>
          </a:lstStyle>
          <a:p>
            <a:r>
              <a:rPr kumimoji="0" lang="en-US"/>
              <a:t>Click to edit Master title style</a:t>
            </a:r>
          </a:p>
        </p:txBody>
      </p:sp>
      <p:sp>
        <p:nvSpPr>
          <p:cNvPr id="3" name="Text Placeholder 2"/>
          <p:cNvSpPr>
            <a:spLocks noGrp="1"/>
          </p:cNvSpPr>
          <p:nvPr>
            <p:ph type="body" idx="1"/>
          </p:nvPr>
        </p:nvSpPr>
        <p:spPr>
          <a:xfrm>
            <a:off x="1600200" y="2507787"/>
            <a:ext cx="7086600" cy="1509712"/>
          </a:xfrm>
        </p:spPr>
        <p:txBody>
          <a:bodyPr anchor="t"/>
          <a:lstStyle>
            <a:lvl1pPr marL="73152" indent="0" algn="l">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648FAAEE-F167-416D-9368-C8AD1A30E8F9}" type="datetimeFigureOut">
              <a:rPr lang="en-US" smtClean="0"/>
              <a:t>8/31/2024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7924800" y="6416676"/>
            <a:ext cx="762000" cy="365125"/>
          </a:xfrm>
        </p:spPr>
        <p:txBody>
          <a:bodyPr/>
          <a:lstStyle/>
          <a:p>
            <a:fld id="{A4F037AF-D9F6-49D2-80B7-C714F69035E7}" type="slidenum">
              <a:rPr lang="en-US" smtClean="0"/>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1600201"/>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600201"/>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48FAAEE-F167-416D-9368-C8AD1A30E8F9}" type="datetimeFigureOut">
              <a:rPr lang="en-US" smtClean="0"/>
              <a:t>8/31/2024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F037AF-D9F6-49D2-80B7-C714F69035E7}"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457201" y="1535113"/>
            <a:ext cx="4040188"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6" y="1535113"/>
            <a:ext cx="4041775"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1" y="2362201"/>
            <a:ext cx="4040188"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6" y="2362201"/>
            <a:ext cx="4041775"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648FAAEE-F167-416D-9368-C8AD1A30E8F9}" type="datetimeFigureOut">
              <a:rPr lang="en-US" smtClean="0"/>
              <a:t>8/31/2024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F037AF-D9F6-49D2-80B7-C714F69035E7}"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648FAAEE-F167-416D-9368-C8AD1A30E8F9}" type="datetimeFigureOut">
              <a:rPr lang="en-US" smtClean="0"/>
              <a:t>8/31/2024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F037AF-D9F6-49D2-80B7-C714F69035E7}"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8FAAEE-F167-416D-9368-C8AD1A30E8F9}" type="datetimeFigureOut">
              <a:rPr lang="en-US" smtClean="0"/>
              <a:t>8/31/2024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F037AF-D9F6-49D2-80B7-C714F69035E7}"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vert="horz" anchor="b">
            <a:normAutofit/>
            <a:sp3d prstMaterial="softEdge"/>
          </a:bodyPr>
          <a:lstStyle>
            <a:lvl1pPr algn="l">
              <a:buNone/>
              <a:defRPr sz="2200" b="0">
                <a:ln w="6350">
                  <a:noFill/>
                </a:ln>
                <a:solidFill>
                  <a:schemeClr val="accent1">
                    <a:tint val="73000"/>
                    <a:satMod val="180000"/>
                  </a:schemeClr>
                </a:solidFill>
              </a:defRPr>
            </a:lvl1pPr>
          </a:lstStyle>
          <a:p>
            <a:r>
              <a:rPr kumimoji="0" lang="en-US"/>
              <a:t>Click to edit Master title style</a:t>
            </a:r>
          </a:p>
        </p:txBody>
      </p:sp>
      <p:sp>
        <p:nvSpPr>
          <p:cNvPr id="3" name="Text Placeholder 2"/>
          <p:cNvSpPr>
            <a:spLocks noGrp="1"/>
          </p:cNvSpPr>
          <p:nvPr>
            <p:ph type="body" idx="2"/>
          </p:nvPr>
        </p:nvSpPr>
        <p:spPr>
          <a:xfrm>
            <a:off x="457201" y="1524001"/>
            <a:ext cx="3008313"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3575050" y="273051"/>
            <a:ext cx="5111751"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648FAAEE-F167-416D-9368-C8AD1A30E8F9}" type="datetimeFigureOut">
              <a:rPr lang="en-US" smtClean="0"/>
              <a:t>8/31/2024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F037AF-D9F6-49D2-80B7-C714F69035E7}"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0" y="609600"/>
            <a:ext cx="5486400" cy="522288"/>
          </a:xfrm>
        </p:spPr>
        <p:txBody>
          <a:bodyPr lIns="45720" rIns="45720" bIns="0" anchor="b">
            <a:sp3d prstMaterial="softEdge"/>
          </a:bodyPr>
          <a:lstStyle>
            <a:lvl1pPr algn="ctr">
              <a:buNone/>
              <a:defRPr sz="2000" b="1"/>
            </a:lvl1pPr>
          </a:lstStyle>
          <a:p>
            <a:r>
              <a:rPr kumimoji="0" lang="en-US"/>
              <a:t>Click to edit Master title style</a:t>
            </a:r>
          </a:p>
        </p:txBody>
      </p:sp>
      <p:sp>
        <p:nvSpPr>
          <p:cNvPr id="3" name="Picture Placeholder 2"/>
          <p:cNvSpPr>
            <a:spLocks noGrp="1"/>
          </p:cNvSpPr>
          <p:nvPr>
            <p:ph type="pic" idx="1"/>
          </p:nvPr>
        </p:nvSpPr>
        <p:spPr>
          <a:xfrm>
            <a:off x="1828800" y="1831975"/>
            <a:ext cx="5486400" cy="3962400"/>
          </a:xfrm>
          <a:solidFill>
            <a:schemeClr val="bg2"/>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lstStyle>
          <a:p>
            <a:pPr marL="0" algn="l" rtl="0" eaLnBrk="1" latinLnBrk="0" hangingPunct="1"/>
            <a:r>
              <a:rPr kumimoji="0" lang="en-US" dirty="0">
                <a:solidFill>
                  <a:schemeClr val="lt1"/>
                </a:solidFill>
                <a:latin typeface="+mn-lt"/>
                <a:ea typeface="+mn-ea"/>
                <a:cs typeface="+mn-cs"/>
              </a:rPr>
              <a:t>Click icon to add picture</a:t>
            </a:r>
          </a:p>
        </p:txBody>
      </p:sp>
      <p:sp>
        <p:nvSpPr>
          <p:cNvPr id="4" name="Text Placeholder 3"/>
          <p:cNvSpPr>
            <a:spLocks noGrp="1"/>
          </p:cNvSpPr>
          <p:nvPr>
            <p:ph type="body" sz="half" idx="2"/>
          </p:nvPr>
        </p:nvSpPr>
        <p:spPr>
          <a:xfrm>
            <a:off x="1828800" y="1166787"/>
            <a:ext cx="54864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648FAAEE-F167-416D-9368-C8AD1A30E8F9}" type="datetimeFigureOut">
              <a:rPr lang="en-US" smtClean="0"/>
              <a:t>8/31/2024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F037AF-D9F6-49D2-80B7-C714F69035E7}"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a:t>Click to edit Master title style</a:t>
            </a:r>
          </a:p>
        </p:txBody>
      </p:sp>
      <p:sp>
        <p:nvSpPr>
          <p:cNvPr id="13" name="Text Placeholder 12"/>
          <p:cNvSpPr>
            <a:spLocks noGrp="1"/>
          </p:cNvSpPr>
          <p:nvPr>
            <p:ph type="body" idx="1"/>
          </p:nvPr>
        </p:nvSpPr>
        <p:spPr>
          <a:xfrm>
            <a:off x="457200" y="1600200"/>
            <a:ext cx="8229600" cy="4709160"/>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457200" y="6416676"/>
            <a:ext cx="21336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648FAAEE-F167-416D-9368-C8AD1A30E8F9}" type="datetimeFigureOut">
              <a:rPr lang="en-US" smtClean="0"/>
              <a:t>8/31/2024</a:t>
            </a:fld>
            <a:endParaRPr lang="en-US" dirty="0"/>
          </a:p>
        </p:txBody>
      </p:sp>
      <p:sp>
        <p:nvSpPr>
          <p:cNvPr id="3" name="Footer Placeholder 2"/>
          <p:cNvSpPr>
            <a:spLocks noGrp="1"/>
          </p:cNvSpPr>
          <p:nvPr>
            <p:ph type="ftr" sz="quarter" idx="3"/>
          </p:nvPr>
        </p:nvSpPr>
        <p:spPr>
          <a:xfrm>
            <a:off x="3124200" y="6416676"/>
            <a:ext cx="2895600" cy="365125"/>
          </a:xfrm>
          <a:prstGeom prst="rect">
            <a:avLst/>
          </a:prstGeom>
        </p:spPr>
        <p:txBody>
          <a:bodyPr vert="horz" anchor="b"/>
          <a:lstStyle>
            <a:lvl1pPr algn="ctr" eaLnBrk="1" latinLnBrk="0" hangingPunct="1">
              <a:defRPr kumimoji="0" sz="1200">
                <a:solidFill>
                  <a:schemeClr val="tx1">
                    <a:shade val="50000"/>
                  </a:schemeClr>
                </a:solidFill>
              </a:defRPr>
            </a:lvl1pPr>
          </a:lstStyle>
          <a:p>
            <a:endParaRPr lang="en-US" dirty="0"/>
          </a:p>
        </p:txBody>
      </p:sp>
      <p:sp>
        <p:nvSpPr>
          <p:cNvPr id="23" name="Slide Number Placeholder 22"/>
          <p:cNvSpPr>
            <a:spLocks noGrp="1"/>
          </p:cNvSpPr>
          <p:nvPr>
            <p:ph type="sldNum" sz="quarter" idx="4"/>
          </p:nvPr>
        </p:nvSpPr>
        <p:spPr>
          <a:xfrm>
            <a:off x="7924800" y="6416676"/>
            <a:ext cx="762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A4F037AF-D9F6-49D2-80B7-C714F69035E7}" type="slidenum">
              <a:rPr lang="en-US" smtClean="0"/>
              <a:t>‹#›</a:t>
            </a:fld>
            <a:endParaRPr lang="en-US" dirty="0"/>
          </a:p>
        </p:txBody>
      </p:sp>
    </p:spTree>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rtl="0" eaLnBrk="1" latinLnBrk="0" hangingPunct="1">
        <a:spcBef>
          <a:spcPct val="0"/>
        </a:spcBef>
        <a:buNone/>
        <a:defRPr kumimoji="0" sz="4100" b="1" kern="1200" cap="none"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tx1">
            <a:shade val="95000"/>
          </a:schemeClr>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tx1"/>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tx1"/>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tx1"/>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tx1"/>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tx1"/>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tx1"/>
        </a:buClr>
        <a:buFont typeface="Wingdings 2"/>
        <a:buChar char=""/>
        <a:defRPr kumimoji="0" sz="1600" kern="1200">
          <a:solidFill>
            <a:schemeClr val="tx1"/>
          </a:solidFill>
          <a:latin typeface="+mn-lt"/>
          <a:ea typeface="+mn-ea"/>
          <a:cs typeface="+mn-cs"/>
        </a:defRPr>
      </a:lvl7pPr>
      <a:lvl8pPr marL="2167128" indent="-182880" algn="l" rtl="0" eaLnBrk="1" latinLnBrk="0" hangingPunct="1">
        <a:spcBef>
          <a:spcPct val="20000"/>
        </a:spcBef>
        <a:buClr>
          <a:schemeClr val="tx1"/>
        </a:buClr>
        <a:buFont typeface="Wingdings 2"/>
        <a:buChar char=""/>
        <a:defRPr kumimoji="0" sz="1400" kern="1200">
          <a:solidFill>
            <a:schemeClr val="tx1"/>
          </a:solidFill>
          <a:latin typeface="+mn-lt"/>
          <a:ea typeface="+mn-ea"/>
          <a:cs typeface="+mn-cs"/>
        </a:defRPr>
      </a:lvl8pPr>
      <a:lvl9pPr marL="2368296" indent="-182880" algn="l" rtl="0" eaLnBrk="1" latinLnBrk="0" hangingPunct="1">
        <a:spcBef>
          <a:spcPct val="20000"/>
        </a:spcBef>
        <a:buClr>
          <a:schemeClr val="tx1"/>
        </a:buClr>
        <a:buFont typeface="Wingdings 2"/>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image" Target="../media/image8.tmp"/><Relationship Id="rId1" Type="http://schemas.openxmlformats.org/officeDocument/2006/relationships/slideLayout" Target="../slideLayouts/slideLayout2.xml"/><Relationship Id="rId4" Type="http://schemas.openxmlformats.org/officeDocument/2006/relationships/image" Target="../media/image10.tmp"/></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tmp"/><Relationship Id="rId1" Type="http://schemas.openxmlformats.org/officeDocument/2006/relationships/slideLayout" Target="../slideLayouts/slideLayout2.xml"/><Relationship Id="rId4" Type="http://schemas.openxmlformats.org/officeDocument/2006/relationships/image" Target="../media/image7.tm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2031" y="1752600"/>
            <a:ext cx="8229600" cy="1905000"/>
          </a:xfrm>
        </p:spPr>
        <p:txBody>
          <a:bodyPr>
            <a:normAutofit/>
          </a:bodyPr>
          <a:lstStyle/>
          <a:p>
            <a:r>
              <a:rPr lang="en-US" sz="4000" dirty="0"/>
              <a:t>Amazon sales analysis capstone project</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1800" y="228600"/>
            <a:ext cx="2389741" cy="2011680"/>
          </a:xfrm>
          <a:prstGeom prst="rect">
            <a:avLst/>
          </a:prstGeom>
        </p:spPr>
      </p:pic>
    </p:spTree>
    <p:extLst>
      <p:ext uri="{BB962C8B-B14F-4D97-AF65-F5344CB8AC3E}">
        <p14:creationId xmlns:p14="http://schemas.microsoft.com/office/powerpoint/2010/main" val="443050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a:solidFill>
                  <a:srgbClr val="FF0000"/>
                </a:solidFill>
              </a:rPr>
              <a:t>Insights Of Sales Data Of Amazon</a:t>
            </a:r>
          </a:p>
        </p:txBody>
      </p:sp>
      <p:sp>
        <p:nvSpPr>
          <p:cNvPr id="3" name="Content Placeholder 2"/>
          <p:cNvSpPr>
            <a:spLocks noGrp="1"/>
          </p:cNvSpPr>
          <p:nvPr>
            <p:ph idx="1"/>
          </p:nvPr>
        </p:nvSpPr>
        <p:spPr/>
        <p:txBody>
          <a:bodyPr/>
          <a:lstStyle/>
          <a:p>
            <a:r>
              <a:rPr lang="en-US" sz="2400" u="sng" dirty="0">
                <a:latin typeface="Arial" panose="020B0604020202020204" pitchFamily="34" charset="0"/>
                <a:cs typeface="Arial" panose="020B0604020202020204" pitchFamily="34" charset="0"/>
              </a:rPr>
              <a:t>Insights of customer analysis: </a:t>
            </a:r>
          </a:p>
          <a:p>
            <a:pPr>
              <a:buFont typeface="Wingdings" pitchFamily="2" charset="2"/>
              <a:buChar char="Ø"/>
            </a:pPr>
            <a:r>
              <a:rPr lang="en-US" sz="2400" dirty="0">
                <a:latin typeface="Arial" panose="020B0604020202020204" pitchFamily="34" charset="0"/>
                <a:cs typeface="Arial" panose="020B0604020202020204" pitchFamily="34" charset="0"/>
              </a:rPr>
              <a:t>Most products ordered by female customers compare to male customers.</a:t>
            </a:r>
          </a:p>
          <a:p>
            <a:pPr>
              <a:buFont typeface="Wingdings" pitchFamily="2" charset="2"/>
              <a:buChar char="Ø"/>
            </a:pPr>
            <a:r>
              <a:rPr lang="en-US" sz="2400" dirty="0">
                <a:latin typeface="Arial" panose="020B0604020202020204" pitchFamily="34" charset="0"/>
                <a:cs typeface="Arial" panose="020B0604020202020204" pitchFamily="34" charset="0"/>
              </a:rPr>
              <a:t>Customer type member has more revenue generated compare to normal type</a:t>
            </a:r>
            <a:r>
              <a:rPr lang="en-US" dirty="0">
                <a:latin typeface="Arial" panose="020B0604020202020204" pitchFamily="34" charset="0"/>
                <a:cs typeface="Arial" panose="020B0604020202020204" pitchFamily="34" charset="0"/>
              </a:rPr>
              <a:t>.</a:t>
            </a:r>
          </a:p>
          <a:p>
            <a:pPr>
              <a:buFont typeface="Wingdings" pitchFamily="2" charset="2"/>
              <a:buChar char="Ø"/>
            </a:pPr>
            <a:endParaRPr lang="en-US" dirty="0"/>
          </a:p>
          <a:p>
            <a:pPr>
              <a:buFont typeface="Wingdings" pitchFamily="2" charset="2"/>
              <a:buChar char="Ø"/>
            </a:pPr>
            <a:endParaRPr lang="en-US" dirty="0"/>
          </a:p>
          <a:p>
            <a:pPr>
              <a:buFont typeface="Wingdings" pitchFamily="2" charset="2"/>
              <a:buChar char="Ø"/>
            </a:pPr>
            <a:endParaRPr lang="en-US" u="sng" dirty="0"/>
          </a:p>
          <a:p>
            <a:pPr>
              <a:buFont typeface="Wingdings" pitchFamily="2" charset="2"/>
              <a:buChar char="Ø"/>
            </a:pPr>
            <a:endParaRPr lang="en-US" dirty="0"/>
          </a:p>
        </p:txBody>
      </p:sp>
      <p:pic>
        <p:nvPicPr>
          <p:cNvPr id="4" name="Picture 3"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1401" y="4682836"/>
            <a:ext cx="4128100" cy="1188720"/>
          </a:xfrm>
          <a:prstGeom prst="rect">
            <a:avLst/>
          </a:prstGeom>
        </p:spPr>
      </p:pic>
      <p:pic>
        <p:nvPicPr>
          <p:cNvPr id="5" name="Picture 4" descr="Screen Clipping"/>
          <p:cNvPicPr>
            <a:picLocks noChangeAspect="1"/>
          </p:cNvPicPr>
          <p:nvPr/>
        </p:nvPicPr>
        <p:blipFill>
          <a:blip r:embed="rId3"/>
          <a:stretch>
            <a:fillRect/>
          </a:stretch>
        </p:blipFill>
        <p:spPr>
          <a:xfrm>
            <a:off x="4567238" y="3424238"/>
            <a:ext cx="9527" cy="9526"/>
          </a:xfrm>
          <a:prstGeom prst="rect">
            <a:avLst/>
          </a:prstGeom>
        </p:spPr>
      </p:pic>
      <p:pic>
        <p:nvPicPr>
          <p:cNvPr id="6" name="Picture 5"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 y="4239491"/>
            <a:ext cx="2737227" cy="2103120"/>
          </a:xfrm>
          <a:prstGeom prst="rect">
            <a:avLst/>
          </a:prstGeom>
        </p:spPr>
      </p:pic>
    </p:spTree>
    <p:extLst>
      <p:ext uri="{BB962C8B-B14F-4D97-AF65-F5344CB8AC3E}">
        <p14:creationId xmlns:p14="http://schemas.microsoft.com/office/powerpoint/2010/main" val="1294257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802C5-0F1C-493B-B912-8C87E5195D16}"/>
              </a:ext>
            </a:extLst>
          </p:cNvPr>
          <p:cNvSpPr>
            <a:spLocks noGrp="1"/>
          </p:cNvSpPr>
          <p:nvPr>
            <p:ph type="title"/>
          </p:nvPr>
        </p:nvSpPr>
        <p:spPr/>
        <p:txBody>
          <a:bodyPr>
            <a:normAutofit/>
          </a:bodyPr>
          <a:lstStyle/>
          <a:p>
            <a:r>
              <a:rPr lang="en-US" sz="2800" dirty="0">
                <a:solidFill>
                  <a:srgbClr val="FF0000"/>
                </a:solidFill>
              </a:rPr>
              <a:t>Screenshort Collected  Data</a:t>
            </a:r>
          </a:p>
        </p:txBody>
      </p:sp>
      <p:pic>
        <p:nvPicPr>
          <p:cNvPr id="5" name="Content Placeholder 4">
            <a:extLst>
              <a:ext uri="{FF2B5EF4-FFF2-40B4-BE49-F238E27FC236}">
                <a16:creationId xmlns:a16="http://schemas.microsoft.com/office/drawing/2014/main" id="{AF3C9759-B87D-4AC4-A79F-3BDBF98BCE95}"/>
              </a:ext>
            </a:extLst>
          </p:cNvPr>
          <p:cNvPicPr>
            <a:picLocks noGrp="1" noChangeAspect="1"/>
          </p:cNvPicPr>
          <p:nvPr>
            <p:ph idx="1"/>
          </p:nvPr>
        </p:nvPicPr>
        <p:blipFill>
          <a:blip r:embed="rId2"/>
          <a:stretch>
            <a:fillRect/>
          </a:stretch>
        </p:blipFill>
        <p:spPr>
          <a:xfrm>
            <a:off x="838200" y="1600200"/>
            <a:ext cx="7848600" cy="4343400"/>
          </a:xfrm>
        </p:spPr>
      </p:pic>
    </p:spTree>
    <p:extLst>
      <p:ext uri="{BB962C8B-B14F-4D97-AF65-F5344CB8AC3E}">
        <p14:creationId xmlns:p14="http://schemas.microsoft.com/office/powerpoint/2010/main" val="1418553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normAutofit/>
          </a:bodyPr>
          <a:lstStyle/>
          <a:p>
            <a:r>
              <a:rPr lang="en-US" sz="2800" dirty="0"/>
              <a:t>Created Video</a:t>
            </a:r>
          </a:p>
        </p:txBody>
      </p:sp>
      <p:pic>
        <p:nvPicPr>
          <p:cNvPr id="4" name="video format.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8052" y="1295400"/>
            <a:ext cx="9121188" cy="6096000"/>
          </a:xfrm>
        </p:spPr>
      </p:pic>
    </p:spTree>
    <p:extLst>
      <p:ext uri="{BB962C8B-B14F-4D97-AF65-F5344CB8AC3E}">
        <p14:creationId xmlns:p14="http://schemas.microsoft.com/office/powerpoint/2010/main" val="14211208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normAutofit fontScale="90000"/>
          </a:bodyPr>
          <a:lstStyle/>
          <a:p>
            <a:r>
              <a:rPr lang="en-US" sz="3100" dirty="0">
                <a:solidFill>
                  <a:srgbClr val="FF0000"/>
                </a:solidFill>
                <a:effectLst/>
              </a:rPr>
              <a:t>Business Recommendation</a:t>
            </a:r>
            <a:br>
              <a:rPr lang="en-US" sz="4400" dirty="0"/>
            </a:br>
            <a:endParaRPr lang="en-US" dirty="0"/>
          </a:p>
        </p:txBody>
      </p:sp>
      <p:sp>
        <p:nvSpPr>
          <p:cNvPr id="3" name="Content Placeholder 2"/>
          <p:cNvSpPr>
            <a:spLocks noGrp="1"/>
          </p:cNvSpPr>
          <p:nvPr>
            <p:ph idx="1"/>
          </p:nvPr>
        </p:nvSpPr>
        <p:spPr>
          <a:xfrm>
            <a:off x="381000" y="1143000"/>
            <a:ext cx="8534400" cy="5562600"/>
          </a:xfrm>
        </p:spPr>
        <p:txBody>
          <a:bodyPr>
            <a:normAutofit fontScale="70000" lnSpcReduction="20000"/>
          </a:bodyPr>
          <a:lstStyle/>
          <a:p>
            <a:pPr>
              <a:buFont typeface="Wingdings" panose="05000000000000000000" pitchFamily="2" charset="2"/>
              <a:buChar char="q"/>
            </a:pPr>
            <a:r>
              <a:rPr lang="en-US" sz="3400" dirty="0">
                <a:latin typeface="Arial" panose="020B0604020202020204" pitchFamily="34" charset="0"/>
                <a:cs typeface="Arial" panose="020B0604020202020204" pitchFamily="34" charset="0"/>
              </a:rPr>
              <a:t>Focus on high-demand categories like food, fashion, and beauty while improving low-performing home products. Target Wednesday afternoons and Naypyitaw with tailored promotions. Leverage female customer preferences and encourage membership upgrades. Optimize for seasonal peaks like January. Implement feedback loops for continuous improvement to enhance sales strategies, customer satisfaction, and overall growth.</a:t>
            </a:r>
          </a:p>
          <a:p>
            <a:pPr>
              <a:buFont typeface="Wingdings" pitchFamily="2" charset="2"/>
              <a:buChar char="Ø"/>
            </a:pPr>
            <a:endParaRPr lang="en-US" sz="3400" dirty="0">
              <a:latin typeface="Arial" panose="020B0604020202020204" pitchFamily="34" charset="0"/>
              <a:cs typeface="Arial" panose="020B0604020202020204" pitchFamily="34" charset="0"/>
            </a:endParaRPr>
          </a:p>
          <a:p>
            <a:pPr>
              <a:buFont typeface="Wingdings" panose="05000000000000000000" pitchFamily="2" charset="2"/>
              <a:buChar char="q"/>
            </a:pPr>
            <a:r>
              <a:rPr lang="en-US" sz="3400" dirty="0">
                <a:latin typeface="Arial" panose="020B0604020202020204" pitchFamily="34" charset="0"/>
                <a:cs typeface="Arial" panose="020B0604020202020204" pitchFamily="34" charset="0"/>
              </a:rPr>
              <a:t>Invest in product quality improvements,discount some products in  odd days and occassion also. please  chceking products  and its durability and some other factors it might be help to grow the business of the company.</a:t>
            </a:r>
          </a:p>
          <a:p>
            <a:endParaRPr lang="en-US" dirty="0"/>
          </a:p>
          <a:p>
            <a:pPr marL="137160" indent="0">
              <a:buNone/>
            </a:pPr>
            <a:r>
              <a:rPr lang="en-US" dirty="0"/>
              <a:t>     </a:t>
            </a:r>
          </a:p>
          <a:p>
            <a:pPr marL="137160" indent="0">
              <a:buNone/>
            </a:pPr>
            <a:r>
              <a:rPr lang="en-US" dirty="0"/>
              <a:t>    </a:t>
            </a:r>
          </a:p>
          <a:p>
            <a:pPr marL="137160" indent="0">
              <a:buNone/>
            </a:pPr>
            <a:endParaRPr lang="en-US" dirty="0"/>
          </a:p>
        </p:txBody>
      </p:sp>
    </p:spTree>
    <p:extLst>
      <p:ext uri="{BB962C8B-B14F-4D97-AF65-F5344CB8AC3E}">
        <p14:creationId xmlns:p14="http://schemas.microsoft.com/office/powerpoint/2010/main" val="11660191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 y="0"/>
            <a:ext cx="9143999" cy="6858000"/>
          </a:xfrm>
        </p:spPr>
      </p:pic>
    </p:spTree>
    <p:extLst>
      <p:ext uri="{BB962C8B-B14F-4D97-AF65-F5344CB8AC3E}">
        <p14:creationId xmlns:p14="http://schemas.microsoft.com/office/powerpoint/2010/main" val="1519347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a:solidFill>
                  <a:srgbClr val="FF0000"/>
                </a:solidFill>
              </a:rPr>
              <a:t>Contents</a:t>
            </a:r>
          </a:p>
        </p:txBody>
      </p:sp>
      <p:sp>
        <p:nvSpPr>
          <p:cNvPr id="3" name="Content Placeholder 2"/>
          <p:cNvSpPr>
            <a:spLocks noGrp="1"/>
          </p:cNvSpPr>
          <p:nvPr>
            <p:ph idx="1"/>
          </p:nvPr>
        </p:nvSpPr>
        <p:spPr>
          <a:xfrm>
            <a:off x="381000" y="1600200"/>
            <a:ext cx="8229600" cy="4709160"/>
          </a:xfrm>
        </p:spPr>
        <p:txBody>
          <a:bodyPr>
            <a:normAutofit lnSpcReduction="10000"/>
          </a:bodyPr>
          <a:lstStyle/>
          <a:p>
            <a:r>
              <a:rPr lang="en-US" sz="2400" dirty="0">
                <a:latin typeface="Arial" panose="020B0604020202020204" pitchFamily="34" charset="0"/>
                <a:cs typeface="Arial" panose="020B0604020202020204" pitchFamily="34" charset="0"/>
              </a:rPr>
              <a:t>Purpose of the project and overview and scope</a:t>
            </a:r>
          </a:p>
          <a:p>
            <a:r>
              <a:rPr lang="en-US" sz="2400" dirty="0">
                <a:latin typeface="Arial" panose="020B0604020202020204" pitchFamily="34" charset="0"/>
                <a:cs typeface="Arial" panose="020B0604020202020204" pitchFamily="34" charset="0"/>
              </a:rPr>
              <a:t>Objective</a:t>
            </a:r>
          </a:p>
          <a:p>
            <a:r>
              <a:rPr lang="en-US" sz="2400" dirty="0">
                <a:latin typeface="Arial" panose="020B0604020202020204" pitchFamily="34" charset="0"/>
                <a:cs typeface="Arial" panose="020B0604020202020204" pitchFamily="34" charset="0"/>
              </a:rPr>
              <a:t>Business problem</a:t>
            </a:r>
          </a:p>
          <a:p>
            <a:r>
              <a:rPr lang="en-US" sz="2400" dirty="0">
                <a:latin typeface="Arial" panose="020B0604020202020204" pitchFamily="34" charset="0"/>
                <a:cs typeface="Arial" panose="020B0604020202020204" pitchFamily="34" charset="0"/>
              </a:rPr>
              <a:t>Project diagram</a:t>
            </a:r>
          </a:p>
          <a:p>
            <a:r>
              <a:rPr lang="en-US" sz="2400" dirty="0">
                <a:latin typeface="Arial" panose="020B0604020202020204" pitchFamily="34" charset="0"/>
                <a:cs typeface="Arial" panose="020B0604020202020204" pitchFamily="34" charset="0"/>
              </a:rPr>
              <a:t>Data collection and understanding</a:t>
            </a:r>
          </a:p>
          <a:p>
            <a:r>
              <a:rPr lang="en-US" sz="2400" dirty="0">
                <a:latin typeface="Arial" panose="020B0604020202020204" pitchFamily="34" charset="0"/>
                <a:cs typeface="Arial" panose="020B0604020202020204" pitchFamily="34" charset="0"/>
              </a:rPr>
              <a:t>Data information</a:t>
            </a:r>
          </a:p>
          <a:p>
            <a:r>
              <a:rPr lang="en-US" sz="2400" dirty="0">
                <a:latin typeface="Arial" panose="020B0604020202020204" pitchFamily="34" charset="0"/>
                <a:cs typeface="Arial" panose="020B0604020202020204" pitchFamily="34" charset="0"/>
              </a:rPr>
              <a:t>Data dictionary</a:t>
            </a:r>
          </a:p>
          <a:p>
            <a:r>
              <a:rPr lang="en-US" sz="2400" dirty="0">
                <a:latin typeface="Arial" panose="020B0604020202020204" pitchFamily="34" charset="0"/>
                <a:cs typeface="Arial" panose="020B0604020202020204" pitchFamily="34" charset="0"/>
              </a:rPr>
              <a:t>Project sales, trends, and customer insights</a:t>
            </a:r>
          </a:p>
          <a:p>
            <a:r>
              <a:rPr lang="en-US" sz="2400" dirty="0">
                <a:latin typeface="Arial" panose="020B0604020202020204" pitchFamily="34" charset="0"/>
                <a:cs typeface="Arial" panose="020B0604020202020204" pitchFamily="34" charset="0"/>
              </a:rPr>
              <a:t>Collected Screenshot Data</a:t>
            </a:r>
          </a:p>
          <a:p>
            <a:r>
              <a:rPr lang="en-US" sz="2400" dirty="0">
                <a:latin typeface="Arial" panose="020B0604020202020204" pitchFamily="34" charset="0"/>
                <a:cs typeface="Arial" panose="020B0604020202020204" pitchFamily="34" charset="0"/>
              </a:rPr>
              <a:t>Created Videos</a:t>
            </a:r>
          </a:p>
          <a:p>
            <a:r>
              <a:rPr lang="en-US" sz="2400" dirty="0">
                <a:latin typeface="Arial" panose="020B0604020202020204" pitchFamily="34" charset="0"/>
                <a:cs typeface="Arial" panose="020B0604020202020204" pitchFamily="34" charset="0"/>
              </a:rPr>
              <a:t>Recommendation</a:t>
            </a:r>
          </a:p>
          <a:p>
            <a:endParaRPr lang="en-US" sz="2000" dirty="0"/>
          </a:p>
          <a:p>
            <a:endParaRPr lang="en-US" sz="2000" dirty="0"/>
          </a:p>
        </p:txBody>
      </p:sp>
    </p:spTree>
    <p:extLst>
      <p:ext uri="{BB962C8B-B14F-4D97-AF65-F5344CB8AC3E}">
        <p14:creationId xmlns:p14="http://schemas.microsoft.com/office/powerpoint/2010/main" val="4206975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8305800" cy="1417638"/>
          </a:xfrm>
        </p:spPr>
        <p:txBody>
          <a:bodyPr>
            <a:normAutofit fontScale="90000"/>
          </a:bodyPr>
          <a:lstStyle/>
          <a:p>
            <a:br>
              <a:rPr lang="en-US" sz="4400" dirty="0"/>
            </a:br>
            <a:r>
              <a:rPr lang="en-US" sz="3100" u="sng" dirty="0">
                <a:solidFill>
                  <a:srgbClr val="FF0000"/>
                </a:solidFill>
              </a:rPr>
              <a:t>Purpose , overview and scope of the project</a:t>
            </a:r>
            <a:br>
              <a:rPr lang="en-US" sz="4400" dirty="0"/>
            </a:br>
            <a:endParaRPr lang="en-US" dirty="0"/>
          </a:p>
        </p:txBody>
      </p:sp>
      <p:sp>
        <p:nvSpPr>
          <p:cNvPr id="3" name="Content Placeholder 2"/>
          <p:cNvSpPr>
            <a:spLocks noGrp="1"/>
          </p:cNvSpPr>
          <p:nvPr>
            <p:ph idx="1"/>
          </p:nvPr>
        </p:nvSpPr>
        <p:spPr/>
        <p:txBody>
          <a:bodyPr>
            <a:normAutofit/>
          </a:bodyPr>
          <a:lstStyle/>
          <a:p>
            <a:pPr marL="137160" indent="0">
              <a:buNone/>
            </a:pPr>
            <a:r>
              <a:rPr lang="en-US" sz="2400" dirty="0">
                <a:latin typeface="Arial" panose="020B0604020202020204" pitchFamily="34" charset="0"/>
                <a:cs typeface="Arial" panose="020B0604020202020204" pitchFamily="34" charset="0"/>
              </a:rPr>
              <a:t>The main goal of this project is to gain understanding from amazon sales data, exploring the various factors that influence sales across different branches.</a:t>
            </a:r>
          </a:p>
          <a:p>
            <a:pPr marL="137160" indent="0">
              <a:buNone/>
            </a:pPr>
            <a:r>
              <a:rPr lang="en-US" sz="2400" dirty="0">
                <a:latin typeface="Arial" panose="020B0604020202020204" pitchFamily="34" charset="0"/>
                <a:cs typeface="Arial" panose="020B0604020202020204" pitchFamily="34" charset="0"/>
              </a:rPr>
              <a:t>This involves a comprehensive analysis of a company sales data to understand product performance, customer behaviour and sales trends.The project will entill detail preprocessing and explotary data analysis to extract insights with the goal of delivering a standerd recommendation that enable the company to optimize the sales strategies,enhance customer satisfaction and bright growth.</a:t>
            </a:r>
          </a:p>
          <a:p>
            <a:pPr marL="137160" indent="0">
              <a:buNone/>
            </a:pPr>
            <a:endParaRPr lang="en-US" sz="2000" dirty="0"/>
          </a:p>
        </p:txBody>
      </p:sp>
    </p:spTree>
    <p:extLst>
      <p:ext uri="{BB962C8B-B14F-4D97-AF65-F5344CB8AC3E}">
        <p14:creationId xmlns:p14="http://schemas.microsoft.com/office/powerpoint/2010/main" val="41659249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a:solidFill>
                  <a:srgbClr val="FF0000"/>
                </a:solidFill>
              </a:rPr>
              <a:t>Objective</a:t>
            </a:r>
          </a:p>
        </p:txBody>
      </p:sp>
      <p:sp>
        <p:nvSpPr>
          <p:cNvPr id="3" name="Content Placeholder 2"/>
          <p:cNvSpPr>
            <a:spLocks noGrp="1"/>
          </p:cNvSpPr>
          <p:nvPr>
            <p:ph idx="1"/>
          </p:nvPr>
        </p:nvSpPr>
        <p:spPr/>
        <p:txBody>
          <a:bodyPr>
            <a:normAutofit/>
          </a:bodyPr>
          <a:lstStyle/>
          <a:p>
            <a:pPr marL="137160" indent="0">
              <a:buNone/>
            </a:pPr>
            <a:r>
              <a:rPr lang="en-US" sz="2400" dirty="0">
                <a:latin typeface="Arial" panose="020B0604020202020204" pitchFamily="34" charset="0"/>
                <a:cs typeface="Arial" panose="020B0604020202020204" pitchFamily="34" charset="0"/>
              </a:rPr>
              <a:t>The main objective of this Amazon sales analysis project is to gain insights into sales data to identify factors affecting sales across different branches, enabling the development of strategies to optimize sales performance and improve overall business outcomes.</a:t>
            </a:r>
          </a:p>
        </p:txBody>
      </p:sp>
    </p:spTree>
    <p:extLst>
      <p:ext uri="{BB962C8B-B14F-4D97-AF65-F5344CB8AC3E}">
        <p14:creationId xmlns:p14="http://schemas.microsoft.com/office/powerpoint/2010/main" val="9903249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a:solidFill>
                  <a:srgbClr val="FF0000"/>
                </a:solidFill>
              </a:rPr>
              <a:t>Business Problem</a:t>
            </a:r>
          </a:p>
        </p:txBody>
      </p:sp>
      <p:sp>
        <p:nvSpPr>
          <p:cNvPr id="3" name="Content Placeholder 2"/>
          <p:cNvSpPr>
            <a:spLocks noGrp="1"/>
          </p:cNvSpPr>
          <p:nvPr>
            <p:ph idx="1"/>
          </p:nvPr>
        </p:nvSpPr>
        <p:spPr/>
        <p:txBody>
          <a:bodyPr>
            <a:normAutofit/>
          </a:bodyPr>
          <a:lstStyle/>
          <a:p>
            <a:r>
              <a:rPr lang="en-US" sz="2400" dirty="0">
                <a:latin typeface="Arial" panose="020B0604020202020204" pitchFamily="34" charset="0"/>
                <a:cs typeface="Arial" panose="020B0604020202020204" pitchFamily="34" charset="0"/>
              </a:rPr>
              <a:t>The company faces a major challenge in sales across three different cities and improving customer satisfaction in the compettive e_commerce market by the necessity to graspthe diverse factors impacting sales three unique branches</a:t>
            </a:r>
          </a:p>
        </p:txBody>
      </p:sp>
    </p:spTree>
    <p:extLst>
      <p:ext uri="{BB962C8B-B14F-4D97-AF65-F5344CB8AC3E}">
        <p14:creationId xmlns:p14="http://schemas.microsoft.com/office/powerpoint/2010/main" val="3846637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7772400" cy="715962"/>
          </a:xfrm>
        </p:spPr>
        <p:txBody>
          <a:bodyPr>
            <a:normAutofit/>
          </a:bodyPr>
          <a:lstStyle/>
          <a:p>
            <a:r>
              <a:rPr lang="en-US" sz="2800" dirty="0">
                <a:solidFill>
                  <a:srgbClr val="FF0000"/>
                </a:solidFill>
              </a:rPr>
              <a:t>Project Diagram</a:t>
            </a:r>
          </a:p>
        </p:txBody>
      </p:sp>
      <p:sp>
        <p:nvSpPr>
          <p:cNvPr id="9" name="Content Placeholder 8"/>
          <p:cNvSpPr>
            <a:spLocks noGrp="1"/>
          </p:cNvSpPr>
          <p:nvPr>
            <p:ph idx="1"/>
          </p:nvPr>
        </p:nvSpPr>
        <p:spPr>
          <a:xfrm>
            <a:off x="0" y="1066800"/>
            <a:ext cx="8686800" cy="5242560"/>
          </a:xfrm>
        </p:spPr>
        <p:txBody>
          <a:bodyPr>
            <a:normAutofit fontScale="92500" lnSpcReduction="20000"/>
          </a:bodyPr>
          <a:lstStyle/>
          <a:p>
            <a:pPr marL="137160" indent="0">
              <a:buNone/>
            </a:pPr>
            <a:endParaRPr lang="en-US" dirty="0"/>
          </a:p>
          <a:p>
            <a:pPr marL="137160" indent="0">
              <a:buNone/>
            </a:pPr>
            <a:endParaRPr lang="en-US" dirty="0"/>
          </a:p>
          <a:p>
            <a:pPr marL="137160" indent="0">
              <a:buNone/>
            </a:pPr>
            <a:endParaRPr lang="en-US" dirty="0"/>
          </a:p>
          <a:p>
            <a:pPr marL="137160" indent="0">
              <a:buNone/>
            </a:pPr>
            <a:endParaRPr lang="en-US" dirty="0"/>
          </a:p>
          <a:p>
            <a:pPr marL="137160" indent="0">
              <a:buNone/>
            </a:pPr>
            <a:endParaRPr lang="en-US" dirty="0"/>
          </a:p>
          <a:p>
            <a:pPr marL="137160" indent="0">
              <a:buNone/>
            </a:pPr>
            <a:r>
              <a:rPr lang="en-US" sz="1400" dirty="0"/>
              <a:t>                                                                                                                                                </a:t>
            </a:r>
          </a:p>
          <a:p>
            <a:pPr marL="137160" indent="0">
              <a:buNone/>
            </a:pPr>
            <a:endParaRPr lang="en-US" sz="1400" dirty="0"/>
          </a:p>
          <a:p>
            <a:pPr marL="137160" indent="0">
              <a:buNone/>
            </a:pPr>
            <a:endParaRPr lang="en-US" sz="1400" dirty="0"/>
          </a:p>
          <a:p>
            <a:pPr marL="137160" indent="0">
              <a:buNone/>
            </a:pPr>
            <a:r>
              <a:rPr lang="en-US" sz="1400" dirty="0"/>
              <a:t>  </a:t>
            </a:r>
          </a:p>
          <a:p>
            <a:pPr marL="137160" indent="0">
              <a:buNone/>
            </a:pPr>
            <a:endParaRPr lang="en-US" sz="1400" dirty="0"/>
          </a:p>
          <a:p>
            <a:pPr marL="137160" indent="0">
              <a:buNone/>
            </a:pPr>
            <a:endParaRPr lang="en-US" sz="1400" dirty="0"/>
          </a:p>
          <a:p>
            <a:pPr marL="137160" indent="0">
              <a:buNone/>
            </a:pPr>
            <a:endParaRPr lang="en-US" sz="1400" dirty="0"/>
          </a:p>
          <a:p>
            <a:pPr marL="137160" indent="0">
              <a:buNone/>
            </a:pPr>
            <a:endParaRPr lang="en-US" sz="1400" dirty="0"/>
          </a:p>
          <a:p>
            <a:pPr marL="137160" indent="0">
              <a:buNone/>
            </a:pPr>
            <a:endParaRPr lang="en-US" sz="1400" dirty="0"/>
          </a:p>
          <a:p>
            <a:pPr marL="137160" indent="0">
              <a:buNone/>
            </a:pPr>
            <a:endParaRPr lang="en-US" sz="1400" dirty="0"/>
          </a:p>
          <a:p>
            <a:pPr marL="137160" indent="0">
              <a:buNone/>
            </a:pPr>
            <a:endParaRPr lang="en-US" sz="1400" dirty="0"/>
          </a:p>
          <a:p>
            <a:pPr marL="137160" indent="0">
              <a:buNone/>
            </a:pPr>
            <a:endParaRPr lang="en-US" sz="1400" dirty="0"/>
          </a:p>
          <a:p>
            <a:pPr marL="137160" indent="0">
              <a:buNone/>
            </a:pPr>
            <a:r>
              <a:rPr lang="en-US" sz="1400" dirty="0"/>
              <a:t>                                                                               </a:t>
            </a:r>
            <a:endParaRPr lang="en-US" sz="1900" dirty="0"/>
          </a:p>
          <a:p>
            <a:pPr marL="137160" indent="0">
              <a:buNone/>
            </a:pPr>
            <a:r>
              <a:rPr lang="en-US" sz="1400" dirty="0"/>
              <a:t>  </a:t>
            </a:r>
          </a:p>
        </p:txBody>
      </p:sp>
      <p:pic>
        <p:nvPicPr>
          <p:cNvPr id="3" name="Picture 7"/>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28801" y="1524000"/>
            <a:ext cx="4825889" cy="484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964839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u="sng" dirty="0">
                <a:solidFill>
                  <a:srgbClr val="FF0000"/>
                </a:solidFill>
              </a:rPr>
              <a:t>Data Collection And Understanding</a:t>
            </a:r>
          </a:p>
        </p:txBody>
      </p:sp>
      <p:sp>
        <p:nvSpPr>
          <p:cNvPr id="3" name="Content Placeholder 2"/>
          <p:cNvSpPr>
            <a:spLocks noGrp="1"/>
          </p:cNvSpPr>
          <p:nvPr>
            <p:ph idx="1"/>
          </p:nvPr>
        </p:nvSpPr>
        <p:spPr>
          <a:xfrm>
            <a:off x="457200" y="1600200"/>
            <a:ext cx="8458200" cy="5257800"/>
          </a:xfrm>
        </p:spPr>
        <p:txBody>
          <a:bodyPr>
            <a:normAutofit/>
          </a:bodyPr>
          <a:lstStyle/>
          <a:p>
            <a:pPr marL="137160" indent="0">
              <a:buNone/>
            </a:pPr>
            <a:r>
              <a:rPr lang="en-US" sz="2400" dirty="0">
                <a:latin typeface="Arial" panose="020B0604020202020204" pitchFamily="34" charset="0"/>
                <a:cs typeface="Arial" panose="020B0604020202020204" pitchFamily="34" charset="0"/>
              </a:rPr>
              <a:t>Data collection:</a:t>
            </a:r>
          </a:p>
          <a:p>
            <a:pPr marL="137160" indent="0">
              <a:buNone/>
            </a:pPr>
            <a:r>
              <a:rPr lang="en-US" sz="2400" dirty="0">
                <a:latin typeface="Arial" panose="020B0604020202020204" pitchFamily="34" charset="0"/>
                <a:cs typeface="Arial" panose="020B0604020202020204" pitchFamily="34" charset="0"/>
              </a:rPr>
              <a:t>Used the primary data and importing to excel.</a:t>
            </a:r>
          </a:p>
          <a:p>
            <a:pPr marL="137160" indent="0">
              <a:buNone/>
            </a:pPr>
            <a:r>
              <a:rPr lang="en-US" sz="2400" dirty="0">
                <a:latin typeface="Arial" panose="020B0604020202020204" pitchFamily="34" charset="0"/>
                <a:cs typeface="Arial" panose="020B0604020202020204" pitchFamily="34" charset="0"/>
              </a:rPr>
              <a:t>Data dictionary:</a:t>
            </a:r>
          </a:p>
          <a:p>
            <a:pPr marL="137160" indent="0">
              <a:buNone/>
            </a:pPr>
            <a:r>
              <a:rPr lang="en-US" sz="2400" dirty="0">
                <a:latin typeface="Arial" panose="020B0604020202020204" pitchFamily="34" charset="0"/>
                <a:cs typeface="Arial" panose="020B0604020202020204" pitchFamily="34" charset="0"/>
              </a:rPr>
              <a:t>Here is the list of the column names:</a:t>
            </a:r>
          </a:p>
          <a:p>
            <a:pPr marL="137160" indent="0">
              <a:buNone/>
            </a:pPr>
            <a:r>
              <a:rPr lang="en-US" sz="2400" dirty="0">
                <a:latin typeface="Arial" panose="020B0604020202020204" pitchFamily="34" charset="0"/>
                <a:cs typeface="Arial" panose="020B0604020202020204" pitchFamily="34" charset="0"/>
              </a:rPr>
              <a:t>Invoice_ID ,Branch , City Customer_type, Gender , Product_line , Unit_price , Quantity, Tax_pct , Total , Date , Time , Payment , cogs , gross_margin_percentage , gross</a:t>
            </a:r>
          </a:p>
          <a:p>
            <a:pPr marL="137160" indent="0">
              <a:buNone/>
            </a:pPr>
            <a:r>
              <a:rPr lang="en-US" sz="2400" dirty="0">
                <a:latin typeface="Arial" panose="020B0604020202020204" pitchFamily="34" charset="0"/>
                <a:cs typeface="Arial" panose="020B0604020202020204" pitchFamily="34" charset="0"/>
              </a:rPr>
              <a:t>_income , Rating .</a:t>
            </a:r>
          </a:p>
          <a:p>
            <a:pPr marL="137160" indent="0">
              <a:buNone/>
            </a:pPr>
            <a:r>
              <a:rPr lang="en-US" sz="2400" dirty="0">
                <a:latin typeface="Arial" panose="020B0604020202020204" pitchFamily="34" charset="0"/>
                <a:cs typeface="Arial" panose="020B0604020202020204" pitchFamily="34" charset="0"/>
              </a:rPr>
              <a:t>Data dimensions:</a:t>
            </a:r>
          </a:p>
          <a:p>
            <a:pPr marL="137160" indent="0">
              <a:buNone/>
            </a:pPr>
            <a:r>
              <a:rPr lang="en-US" sz="2400" dirty="0">
                <a:latin typeface="Arial" panose="020B0604020202020204" pitchFamily="34" charset="0"/>
                <a:cs typeface="Arial" panose="020B0604020202020204" pitchFamily="34" charset="0"/>
              </a:rPr>
              <a:t>Here are 17 columns and 1000 rows.</a:t>
            </a:r>
          </a:p>
          <a:p>
            <a:pPr marL="137160" indent="0">
              <a:buNone/>
            </a:pPr>
            <a:r>
              <a:rPr lang="en-US" sz="2400" dirty="0">
                <a:latin typeface="Arial" panose="020B0604020202020204" pitchFamily="34" charset="0"/>
                <a:cs typeface="Arial" panose="020B0604020202020204" pitchFamily="34" charset="0"/>
              </a:rPr>
              <a:t>Added three extra columns for clean analysis</a:t>
            </a:r>
          </a:p>
          <a:p>
            <a:pPr marL="137160" indent="0">
              <a:buNone/>
            </a:pPr>
            <a:r>
              <a:rPr lang="en-US" sz="2400" dirty="0">
                <a:latin typeface="Arial" panose="020B0604020202020204" pitchFamily="34" charset="0"/>
                <a:cs typeface="Arial" panose="020B0604020202020204" pitchFamily="34" charset="0"/>
              </a:rPr>
              <a:t>day-name, month_name,time_of_day.</a:t>
            </a:r>
          </a:p>
          <a:p>
            <a:pPr marL="137160" indent="0">
              <a:buNone/>
            </a:pPr>
            <a:endParaRPr lang="en-US" sz="2400" dirty="0"/>
          </a:p>
          <a:p>
            <a:pPr marL="137160" indent="0">
              <a:buNone/>
            </a:pPr>
            <a:endParaRPr lang="en-US" sz="2400" dirty="0"/>
          </a:p>
        </p:txBody>
      </p:sp>
    </p:spTree>
    <p:extLst>
      <p:ext uri="{BB962C8B-B14F-4D97-AF65-F5344CB8AC3E}">
        <p14:creationId xmlns:p14="http://schemas.microsoft.com/office/powerpoint/2010/main" val="2900603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24800" cy="639762"/>
          </a:xfrm>
        </p:spPr>
        <p:txBody>
          <a:bodyPr>
            <a:normAutofit/>
          </a:bodyPr>
          <a:lstStyle/>
          <a:p>
            <a:r>
              <a:rPr lang="en-US" sz="2800" u="sng" dirty="0">
                <a:solidFill>
                  <a:srgbClr val="FF0000"/>
                </a:solidFill>
                <a:effectLst/>
              </a:rPr>
              <a:t>Insights of sales data of amazon</a:t>
            </a:r>
          </a:p>
        </p:txBody>
      </p:sp>
      <p:sp>
        <p:nvSpPr>
          <p:cNvPr id="3" name="Content Placeholder 2"/>
          <p:cNvSpPr>
            <a:spLocks noGrp="1"/>
          </p:cNvSpPr>
          <p:nvPr>
            <p:ph idx="1"/>
          </p:nvPr>
        </p:nvSpPr>
        <p:spPr>
          <a:xfrm>
            <a:off x="457200" y="914400"/>
            <a:ext cx="8412073" cy="5501640"/>
          </a:xfrm>
        </p:spPr>
        <p:txBody>
          <a:bodyPr>
            <a:normAutofit/>
          </a:bodyPr>
          <a:lstStyle/>
          <a:p>
            <a:pPr marL="137160" indent="0">
              <a:buNone/>
            </a:pPr>
            <a:endParaRPr lang="en-US" sz="2400" u="sng" dirty="0"/>
          </a:p>
          <a:p>
            <a:pPr marL="137160" indent="0">
              <a:buNone/>
            </a:pPr>
            <a:endParaRPr lang="en-US" sz="2400" u="sng" dirty="0"/>
          </a:p>
          <a:p>
            <a:pPr marL="137160" indent="0">
              <a:buNone/>
            </a:pPr>
            <a:endParaRPr lang="en-US" sz="2400" u="sng" dirty="0"/>
          </a:p>
          <a:p>
            <a:pPr marL="137160" indent="0">
              <a:buNone/>
            </a:pPr>
            <a:r>
              <a:rPr lang="en-US" sz="2400" u="sng" dirty="0"/>
              <a:t>Insights of product analysis:  </a:t>
            </a:r>
          </a:p>
          <a:p>
            <a:pPr>
              <a:buFont typeface="Arial" pitchFamily="34" charset="0"/>
              <a:buChar char="•"/>
            </a:pPr>
            <a:r>
              <a:rPr lang="en-US" sz="2400" dirty="0"/>
              <a:t>Food and beverages are high demand as per sales and avg rating is  7.11.</a:t>
            </a:r>
          </a:p>
          <a:p>
            <a:pPr>
              <a:buFont typeface="Arial" pitchFamily="34" charset="0"/>
              <a:buChar char="•"/>
            </a:pPr>
            <a:r>
              <a:rPr lang="en-US" sz="2400" dirty="0"/>
              <a:t>Fashion accessories  are 2</a:t>
            </a:r>
            <a:r>
              <a:rPr lang="en-US" sz="2400" baseline="30000" dirty="0"/>
              <a:t>nd</a:t>
            </a:r>
            <a:r>
              <a:rPr lang="en-US" sz="2400" dirty="0"/>
              <a:t> highest leading product as per sales and avg rating  is 7.03.</a:t>
            </a:r>
          </a:p>
          <a:p>
            <a:pPr>
              <a:buFont typeface="Arial" pitchFamily="34" charset="0"/>
              <a:buChar char="•"/>
            </a:pPr>
            <a:r>
              <a:rPr lang="en-US" sz="2400" dirty="0"/>
              <a:t>Health and beauty are 3</a:t>
            </a:r>
            <a:r>
              <a:rPr lang="en-US" sz="2400" baseline="30000" dirty="0"/>
              <a:t>rd</a:t>
            </a:r>
            <a:r>
              <a:rPr lang="en-US" sz="2400" dirty="0"/>
              <a:t> leading product as per sales</a:t>
            </a:r>
          </a:p>
          <a:p>
            <a:pPr>
              <a:buFont typeface="Arial" pitchFamily="34" charset="0"/>
              <a:buChar char="•"/>
            </a:pPr>
            <a:r>
              <a:rPr lang="en-US" sz="2400" dirty="0"/>
              <a:t>Compare to all of the products homes and life</a:t>
            </a:r>
          </a:p>
          <a:p>
            <a:pPr marL="137160" indent="0">
              <a:buNone/>
            </a:pPr>
            <a:r>
              <a:rPr lang="en-US" sz="2400" dirty="0"/>
              <a:t>    style are lowest sales as per rating.</a:t>
            </a:r>
          </a:p>
          <a:p>
            <a:pPr marL="137160" indent="0">
              <a:buNone/>
            </a:pPr>
            <a:r>
              <a:rPr lang="en-US" u="sng" dirty="0"/>
              <a:t>    </a:t>
            </a:r>
          </a:p>
          <a:p>
            <a:pPr>
              <a:buFont typeface="Arial" pitchFamily="34" charset="0"/>
              <a:buChar char="•"/>
            </a:pPr>
            <a:endParaRPr lang="en-US" u="sng" dirty="0"/>
          </a:p>
          <a:p>
            <a:pPr>
              <a:buFont typeface="Arial" pitchFamily="34" charset="0"/>
              <a:buChar char="•"/>
            </a:pPr>
            <a:endParaRPr lang="en-US" u="sng" dirty="0"/>
          </a:p>
          <a:p>
            <a:pPr marL="137160" indent="0">
              <a:buNone/>
            </a:pPr>
            <a:endParaRPr lang="en-US" u="sng" dirty="0"/>
          </a:p>
          <a:p>
            <a:pPr>
              <a:buFont typeface="Arial" pitchFamily="34" charset="0"/>
              <a:buChar char="•"/>
            </a:pPr>
            <a:endParaRPr lang="en-US" u="sng" dirty="0"/>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7402" y="1066800"/>
            <a:ext cx="2843559" cy="1554480"/>
          </a:xfrm>
          <a:prstGeom prst="rect">
            <a:avLst/>
          </a:prstGeom>
        </p:spPr>
      </p:pic>
    </p:spTree>
    <p:extLst>
      <p:ext uri="{BB962C8B-B14F-4D97-AF65-F5344CB8AC3E}">
        <p14:creationId xmlns:p14="http://schemas.microsoft.com/office/powerpoint/2010/main" val="1731222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077200" cy="792162"/>
          </a:xfrm>
        </p:spPr>
        <p:txBody>
          <a:bodyPr>
            <a:normAutofit/>
          </a:bodyPr>
          <a:lstStyle/>
          <a:p>
            <a:r>
              <a:rPr lang="en-US" sz="2800" u="sng" dirty="0">
                <a:solidFill>
                  <a:srgbClr val="FF0000"/>
                </a:solidFill>
              </a:rPr>
              <a:t>Insights Of Sales Data Of Amazon</a:t>
            </a:r>
          </a:p>
        </p:txBody>
      </p:sp>
      <p:sp>
        <p:nvSpPr>
          <p:cNvPr id="3" name="Content Placeholder 2"/>
          <p:cNvSpPr>
            <a:spLocks noGrp="1"/>
          </p:cNvSpPr>
          <p:nvPr>
            <p:ph idx="1"/>
          </p:nvPr>
        </p:nvSpPr>
        <p:spPr>
          <a:xfrm>
            <a:off x="152400" y="1219200"/>
            <a:ext cx="8534400" cy="5638800"/>
          </a:xfrm>
        </p:spPr>
        <p:txBody>
          <a:bodyPr/>
          <a:lstStyle/>
          <a:p>
            <a:pPr marL="137160" indent="0">
              <a:buNone/>
            </a:pPr>
            <a:r>
              <a:rPr lang="en-US" sz="2400" u="sng" dirty="0">
                <a:latin typeface="Arial" panose="020B0604020202020204" pitchFamily="34" charset="0"/>
                <a:cs typeface="Arial" panose="020B0604020202020204" pitchFamily="34" charset="0"/>
              </a:rPr>
              <a:t>Insights of sales analysis:  </a:t>
            </a:r>
          </a:p>
          <a:p>
            <a:pPr marL="137160" indent="0">
              <a:buNone/>
            </a:pPr>
            <a:endParaRPr lang="en-US" sz="2400" u="sng" dirty="0">
              <a:latin typeface="Arial" panose="020B0604020202020204" pitchFamily="34" charset="0"/>
              <a:cs typeface="Arial" panose="020B0604020202020204" pitchFamily="34" charset="0"/>
            </a:endParaRPr>
          </a:p>
          <a:p>
            <a:pPr>
              <a:buFont typeface="Wingdings" pitchFamily="2" charset="2"/>
              <a:buChar char="Ø"/>
            </a:pPr>
            <a:r>
              <a:rPr lang="en-US" sz="2400" dirty="0">
                <a:latin typeface="Arial" panose="020B0604020202020204" pitchFamily="34" charset="0"/>
                <a:cs typeface="Arial" panose="020B0604020202020204" pitchFamily="34" charset="0"/>
              </a:rPr>
              <a:t>Most of the sales afternoon Wednesday occurred</a:t>
            </a:r>
          </a:p>
          <a:p>
            <a:pPr>
              <a:buFont typeface="Wingdings" pitchFamily="2" charset="2"/>
              <a:buChar char="Ø"/>
            </a:pPr>
            <a:r>
              <a:rPr lang="en-US" sz="2400" dirty="0">
                <a:latin typeface="Arial" panose="020B0604020202020204" pitchFamily="34" charset="0"/>
                <a:cs typeface="Arial" panose="020B0604020202020204" pitchFamily="34" charset="0"/>
              </a:rPr>
              <a:t>Naypyitaw city has generated more revenue compare to other citites.</a:t>
            </a:r>
          </a:p>
          <a:p>
            <a:pPr>
              <a:buFont typeface="Wingdings" pitchFamily="2" charset="2"/>
              <a:buChar char="Ø"/>
            </a:pPr>
            <a:r>
              <a:rPr lang="en-US" sz="2400" dirty="0">
                <a:latin typeface="Arial" panose="020B0604020202020204" pitchFamily="34" charset="0"/>
                <a:cs typeface="Arial" panose="020B0604020202020204" pitchFamily="34" charset="0"/>
              </a:rPr>
              <a:t>In the month of january cost of goods solds at its peak</a:t>
            </a:r>
          </a:p>
          <a:p>
            <a:pPr>
              <a:buFont typeface="Wingdings" pitchFamily="2" charset="2"/>
              <a:buChar char="Ø"/>
            </a:pPr>
            <a:endParaRPr lang="en-US" dirty="0"/>
          </a:p>
          <a:p>
            <a:pPr>
              <a:buFont typeface="Wingdings" pitchFamily="2" charset="2"/>
              <a:buChar char="Ø"/>
            </a:pPr>
            <a:endParaRPr lang="en-US" dirty="0"/>
          </a:p>
        </p:txBody>
      </p:sp>
      <p:pic>
        <p:nvPicPr>
          <p:cNvPr id="5" name="Picture 4"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51417" y="4986251"/>
            <a:ext cx="2418539" cy="1005840"/>
          </a:xfrm>
          <a:prstGeom prst="rect">
            <a:avLst/>
          </a:prstGeom>
        </p:spPr>
      </p:pic>
      <p:pic>
        <p:nvPicPr>
          <p:cNvPr id="6" name="Picture 5"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4201" y="4986251"/>
            <a:ext cx="2518756" cy="1097280"/>
          </a:xfrm>
          <a:prstGeom prst="rect">
            <a:avLst/>
          </a:prstGeom>
        </p:spPr>
      </p:pic>
      <p:pic>
        <p:nvPicPr>
          <p:cNvPr id="7" name="Picture 6"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002" y="5025044"/>
            <a:ext cx="2235311" cy="1188720"/>
          </a:xfrm>
          <a:prstGeom prst="rect">
            <a:avLst/>
          </a:prstGeom>
        </p:spPr>
      </p:pic>
    </p:spTree>
    <p:extLst>
      <p:ext uri="{BB962C8B-B14F-4D97-AF65-F5344CB8AC3E}">
        <p14:creationId xmlns:p14="http://schemas.microsoft.com/office/powerpoint/2010/main" val="34242979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pex">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437</TotalTime>
  <Words>582</Words>
  <Application>Microsoft Office PowerPoint</Application>
  <PresentationFormat>On-screen Show (4:3)</PresentationFormat>
  <Paragraphs>86</Paragraphs>
  <Slides>14</Slides>
  <Notes>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Book Antiqua</vt:lpstr>
      <vt:lpstr>Calibri</vt:lpstr>
      <vt:lpstr>Lucida Sans</vt:lpstr>
      <vt:lpstr>Wingdings</vt:lpstr>
      <vt:lpstr>Wingdings 2</vt:lpstr>
      <vt:lpstr>Wingdings 3</vt:lpstr>
      <vt:lpstr>Apex</vt:lpstr>
      <vt:lpstr>Amazon sales analysis capstone project</vt:lpstr>
      <vt:lpstr>Contents</vt:lpstr>
      <vt:lpstr> Purpose , overview and scope of the project </vt:lpstr>
      <vt:lpstr>Objective</vt:lpstr>
      <vt:lpstr>Business Problem</vt:lpstr>
      <vt:lpstr>Project Diagram</vt:lpstr>
      <vt:lpstr>Data Collection And Understanding</vt:lpstr>
      <vt:lpstr>Insights of sales data of amazon</vt:lpstr>
      <vt:lpstr>Insights Of Sales Data Of Amazon</vt:lpstr>
      <vt:lpstr>Insights Of Sales Data Of Amazon</vt:lpstr>
      <vt:lpstr>Screenshort Collected  Data</vt:lpstr>
      <vt:lpstr>Created Video</vt:lpstr>
      <vt:lpstr>Business Recommendation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 sales analysis capstone project</dc:title>
  <dc:creator>Windows User</dc:creator>
  <cp:lastModifiedBy>Windows User</cp:lastModifiedBy>
  <cp:revision>44</cp:revision>
  <dcterms:created xsi:type="dcterms:W3CDTF">2024-05-19T14:48:15Z</dcterms:created>
  <dcterms:modified xsi:type="dcterms:W3CDTF">2024-08-30T20:13:20Z</dcterms:modified>
</cp:coreProperties>
</file>

<file path=docProps/thumbnail.jpeg>
</file>